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6" r:id="rId11"/>
    <p:sldId id="267" r:id="rId12"/>
    <p:sldId id="268" r:id="rId13"/>
    <p:sldId id="269" r:id="rId14"/>
    <p:sldId id="270" r:id="rId15"/>
    <p:sldId id="276" r:id="rId16"/>
    <p:sldId id="277" r:id="rId17"/>
    <p:sldId id="278" r:id="rId18"/>
    <p:sldId id="271" r:id="rId19"/>
    <p:sldId id="272" r:id="rId20"/>
    <p:sldId id="273" r:id="rId21"/>
    <p:sldId id="274" r:id="rId22"/>
    <p:sldId id="275" r:id="rId23"/>
    <p:sldId id="281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63CD8-C12A-CD46-8C0D-B55100992D7D}" type="datetimeFigureOut">
              <a:rPr lang="en-US" smtClean="0"/>
              <a:t>4/30/13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CC27C-8DC9-4540-AD26-7DD4BF86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CC27C-8DC9-4540-AD26-7DD4BF860B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0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CC27C-8DC9-4540-AD26-7DD4BF860B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0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CC27C-8DC9-4540-AD26-7DD4BF860B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April 30,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April 30,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April 30,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April 30,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April 30,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April 30,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April 30, 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April 30,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April 30,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April 30,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April 30,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April 30,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Biost</a:t>
            </a:r>
            <a:r>
              <a:rPr lang="en-US" dirty="0" smtClean="0"/>
              <a:t> 513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Week 5 Discussion Section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908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956733"/>
            <a:ext cx="8703733" cy="5715000"/>
          </a:xfrm>
        </p:spPr>
        <p:txBody>
          <a:bodyPr/>
          <a:lstStyle/>
          <a:p>
            <a:r>
              <a:rPr lang="en-US" dirty="0" smtClean="0"/>
              <a:t>Estimate the OR associated with a unit difference in knowledge score among those in group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5166"/>
            <a:ext cx="8229600" cy="5164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Modification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29957"/>
              </p:ext>
            </p:extLst>
          </p:nvPr>
        </p:nvGraphicFramePr>
        <p:xfrm>
          <a:off x="120650" y="2125663"/>
          <a:ext cx="8837613" cy="251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3" imgW="4546600" imgH="952500" progId="Equation.3">
                  <p:embed/>
                </p:oleObj>
              </mc:Choice>
              <mc:Fallback>
                <p:oleObj name="Equation" r:id="rId3" imgW="45466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0" y="2125663"/>
                        <a:ext cx="8837613" cy="2514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532095"/>
              </p:ext>
            </p:extLst>
          </p:nvPr>
        </p:nvGraphicFramePr>
        <p:xfrm>
          <a:off x="385232" y="4933949"/>
          <a:ext cx="7031567" cy="93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5" imgW="3327400" imgH="444500" progId="Equation.3">
                  <p:embed/>
                </p:oleObj>
              </mc:Choice>
              <mc:Fallback>
                <p:oleObj name="Equation" r:id="rId5" imgW="3327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5232" y="4933949"/>
                        <a:ext cx="7031567" cy="939331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5232" y="6037590"/>
            <a:ext cx="4855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can we do this in </a:t>
            </a:r>
            <a:r>
              <a:rPr lang="en-US" sz="2800" dirty="0" err="1" smtClean="0"/>
              <a:t>stata</a:t>
            </a:r>
            <a:r>
              <a:rPr lang="en-US" sz="2800" dirty="0" smtClean="0"/>
              <a:t>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75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64" y="356988"/>
            <a:ext cx="8229600" cy="683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modification : Interpretations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7593"/>
          <a:stretch/>
        </p:blipFill>
        <p:spPr>
          <a:xfrm>
            <a:off x="174964" y="1265767"/>
            <a:ext cx="8534400" cy="2606998"/>
          </a:xfrm>
          <a:prstGeom prst="rect">
            <a:avLst/>
          </a:prstGeom>
        </p:spPr>
      </p:pic>
      <p:sp>
        <p:nvSpPr>
          <p:cNvPr id="6" name="Round Single Corner Rectangle 5"/>
          <p:cNvSpPr/>
          <p:nvPr/>
        </p:nvSpPr>
        <p:spPr>
          <a:xfrm>
            <a:off x="5164667" y="3217333"/>
            <a:ext cx="948266" cy="423334"/>
          </a:xfrm>
          <a:prstGeom prst="round1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1894" y="4542598"/>
            <a:ext cx="8407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can we get estimates for the coefficients using </a:t>
            </a:r>
            <a:r>
              <a:rPr lang="en-US" sz="2400" dirty="0" err="1" smtClean="0"/>
              <a:t>lincom</a:t>
            </a:r>
            <a:r>
              <a:rPr lang="en-US" sz="2400" dirty="0" smtClean="0"/>
              <a:t> 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53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762"/>
            <a:ext cx="8229600" cy="613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modification – take 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64" y="934735"/>
            <a:ext cx="8662546" cy="574011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When in doubt ALWAYS start with the expression for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logit</a:t>
            </a:r>
            <a:r>
              <a:rPr lang="en-US" dirty="0" smtClean="0"/>
              <a:t> (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π</a:t>
            </a:r>
            <a:r>
              <a:rPr lang="en-US" b="1" baseline="-25000" dirty="0" smtClean="0">
                <a:latin typeface="Lucida Grande"/>
                <a:ea typeface="Lucida Grande"/>
                <a:cs typeface="Lucida Grande"/>
              </a:rPr>
              <a:t>{outcome=1}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+mj-lt"/>
                <a:ea typeface="Lucida Grande"/>
                <a:cs typeface="Lucida Grande"/>
              </a:rPr>
              <a:t>In a model with interaction terms, not all coefficients are easily interpretable as ORs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+mj-lt"/>
                <a:ea typeface="Lucida Grande"/>
                <a:cs typeface="Lucida Grande"/>
              </a:rPr>
              <a:t> The interaction terms are </a:t>
            </a:r>
            <a:r>
              <a:rPr lang="en-US" dirty="0" smtClean="0">
                <a:solidFill>
                  <a:srgbClr val="0000FF"/>
                </a:solidFill>
                <a:latin typeface="+mj-lt"/>
                <a:ea typeface="Lucida Grande"/>
                <a:cs typeface="Lucida Grande"/>
              </a:rPr>
              <a:t>ratios of ORs </a:t>
            </a:r>
            <a:r>
              <a:rPr lang="en-US" dirty="0" smtClean="0">
                <a:latin typeface="+mj-lt"/>
                <a:ea typeface="Lucida Grande"/>
                <a:cs typeface="Lucida Grande"/>
              </a:rPr>
              <a:t>associated with exposure levels, across strata of the effect-modifier.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  <a:ea typeface="Lucida Grande"/>
                <a:cs typeface="Lucida Grande"/>
              </a:rPr>
              <a:t> </a:t>
            </a:r>
            <a:r>
              <a:rPr lang="en-US" dirty="0" smtClean="0">
                <a:latin typeface="+mj-lt"/>
                <a:ea typeface="Lucida Grande"/>
                <a:cs typeface="Lucida Grande"/>
              </a:rPr>
              <a:t>Alternatively, the interaction terms are </a:t>
            </a:r>
            <a:r>
              <a:rPr lang="en-US" dirty="0" smtClean="0">
                <a:solidFill>
                  <a:srgbClr val="0000FF"/>
                </a:solidFill>
                <a:latin typeface="+mj-lt"/>
                <a:ea typeface="Lucida Grande"/>
                <a:cs typeface="Lucida Grande"/>
              </a:rPr>
              <a:t>difference of a difference in log odds</a:t>
            </a:r>
            <a:r>
              <a:rPr lang="en-US" dirty="0" smtClean="0">
                <a:latin typeface="+mj-lt"/>
                <a:ea typeface="Lucida Grande"/>
                <a:cs typeface="Lucida Grande"/>
              </a:rPr>
              <a:t> between exposure levels when comparing different strata of the effect-modifier. </a:t>
            </a:r>
          </a:p>
          <a:p>
            <a:pPr>
              <a:lnSpc>
                <a:spcPct val="120000"/>
              </a:lnSpc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47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5" y="462835"/>
            <a:ext cx="8229600" cy="666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Exposure: Change in knowledge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51" y="970262"/>
            <a:ext cx="7681334" cy="55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9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9912"/>
            <a:ext cx="9144000" cy="595634"/>
          </a:xfrm>
        </p:spPr>
        <p:txBody>
          <a:bodyPr>
            <a:noAutofit/>
          </a:bodyPr>
          <a:lstStyle/>
          <a:p>
            <a:r>
              <a:rPr lang="en-US" sz="3200" dirty="0" smtClean="0"/>
              <a:t>Willingness to participate and Knowledge change from baseline to month 6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00" r="18612"/>
          <a:stretch/>
        </p:blipFill>
        <p:spPr>
          <a:xfrm>
            <a:off x="0" y="1957748"/>
            <a:ext cx="8967603" cy="3670914"/>
          </a:xfrm>
        </p:spPr>
      </p:pic>
      <p:sp>
        <p:nvSpPr>
          <p:cNvPr id="5" name="TextBox 4"/>
          <p:cNvSpPr txBox="1"/>
          <p:nvPr/>
        </p:nvSpPr>
        <p:spPr>
          <a:xfrm>
            <a:off x="370435" y="5628662"/>
            <a:ext cx="458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do you conclude ?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6956" y="1428934"/>
            <a:ext cx="408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logit</a:t>
            </a:r>
            <a:r>
              <a:rPr lang="en-US" sz="2400" dirty="0" smtClean="0"/>
              <a:t> will6  </a:t>
            </a:r>
            <a:r>
              <a:rPr lang="en-US" sz="2400" dirty="0" err="1" smtClean="0"/>
              <a:t>c.knowchg</a:t>
            </a:r>
            <a:r>
              <a:rPr lang="en-US" sz="2400" dirty="0" smtClean="0"/>
              <a:t>  cohort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189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04" y="1353224"/>
            <a:ext cx="8591986" cy="526221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Note that </a:t>
            </a:r>
            <a:r>
              <a:rPr lang="en-US" dirty="0" err="1" smtClean="0"/>
              <a:t>knowchange</a:t>
            </a:r>
            <a:r>
              <a:rPr lang="en-US" dirty="0" smtClean="0"/>
              <a:t> (exposure) is coded as a ordered variable (discrete values)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The data suggest that knowledge change and willingness to participate are significantly associated, after adjusting for cohort (p = 0.04). The OR of the willingness to participate associated with a unit difference in knowledge change is 0.95, with larger changes in knowledge being associated with a decreasing willingness to participate !!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May be cohort modifies the association between exposure and outcome ?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09912"/>
            <a:ext cx="9144000" cy="595634"/>
          </a:xfrm>
        </p:spPr>
        <p:txBody>
          <a:bodyPr>
            <a:noAutofit/>
          </a:bodyPr>
          <a:lstStyle/>
          <a:p>
            <a:r>
              <a:rPr lang="en-US" sz="3200" dirty="0" smtClean="0"/>
              <a:t>Willingness to participate and Knowledge change from baseline to month 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952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964" y="394353"/>
            <a:ext cx="8969036" cy="560352"/>
          </a:xfrm>
        </p:spPr>
        <p:txBody>
          <a:bodyPr>
            <a:noAutofit/>
          </a:bodyPr>
          <a:lstStyle/>
          <a:p>
            <a:r>
              <a:rPr lang="en-US" sz="3200" dirty="0" smtClean="0"/>
              <a:t>Willingness to participate and Knowledge change from baseline to month 6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4217" b="11024"/>
          <a:stretch/>
        </p:blipFill>
        <p:spPr>
          <a:xfrm>
            <a:off x="0" y="2014464"/>
            <a:ext cx="9144000" cy="2806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964" y="1491244"/>
            <a:ext cx="5852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logistic will6 </a:t>
            </a:r>
            <a:r>
              <a:rPr lang="en-US" sz="2800" dirty="0" err="1" smtClean="0"/>
              <a:t>c.knowchg</a:t>
            </a:r>
            <a:r>
              <a:rPr lang="en-US" sz="2800" dirty="0" smtClean="0"/>
              <a:t> ## </a:t>
            </a:r>
            <a:r>
              <a:rPr lang="en-US" sz="2800" dirty="0" err="1" smtClean="0"/>
              <a:t>c.cohort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0434" y="5399327"/>
            <a:ext cx="8102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do you conclude about the effect of cohort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9459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64" y="1247377"/>
            <a:ext cx="8803663" cy="4876800"/>
          </a:xfrm>
        </p:spPr>
        <p:txBody>
          <a:bodyPr/>
          <a:lstStyle/>
          <a:p>
            <a:r>
              <a:rPr lang="en-US" dirty="0" smtClean="0"/>
              <a:t>The ORs associated with </a:t>
            </a:r>
            <a:r>
              <a:rPr lang="en-US" dirty="0" err="1" smtClean="0"/>
              <a:t>knowchg</a:t>
            </a:r>
            <a:r>
              <a:rPr lang="en-US" dirty="0" smtClean="0"/>
              <a:t> significantly differ by cohort (p = 0.02) </a:t>
            </a:r>
          </a:p>
          <a:p>
            <a:r>
              <a:rPr lang="en-US" dirty="0"/>
              <a:t> </a:t>
            </a:r>
            <a:r>
              <a:rPr lang="en-US" dirty="0" smtClean="0"/>
              <a:t>Among those in the old cohort there does not appear to be any association between </a:t>
            </a:r>
            <a:r>
              <a:rPr lang="en-US" dirty="0" err="1" smtClean="0"/>
              <a:t>knwchg</a:t>
            </a:r>
            <a:r>
              <a:rPr lang="en-US" dirty="0" smtClean="0"/>
              <a:t> and </a:t>
            </a:r>
            <a:r>
              <a:rPr lang="en-US" dirty="0" err="1" smtClean="0"/>
              <a:t>willingess</a:t>
            </a:r>
            <a:r>
              <a:rPr lang="en-US" dirty="0" smtClean="0"/>
              <a:t> [p = 0.36]</a:t>
            </a:r>
          </a:p>
          <a:p>
            <a:r>
              <a:rPr lang="en-US" dirty="0" smtClean="0"/>
              <a:t>Among those in the new cohort, the association is statistically significant [p = 0.004]. Slight decrease in willingness to participate associated with larger changes in knowledge.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964" y="394353"/>
            <a:ext cx="8969036" cy="560352"/>
          </a:xfrm>
        </p:spPr>
        <p:txBody>
          <a:bodyPr>
            <a:noAutofit/>
          </a:bodyPr>
          <a:lstStyle/>
          <a:p>
            <a:r>
              <a:rPr lang="en-US" sz="3200" dirty="0" smtClean="0"/>
              <a:t>Willingness to participate and Knowledge change from baseline to month 6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8076"/>
          <a:stretch/>
        </p:blipFill>
        <p:spPr>
          <a:xfrm>
            <a:off x="474839" y="4254009"/>
            <a:ext cx="7392484" cy="22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96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44" y="317542"/>
            <a:ext cx="8229600" cy="705646"/>
          </a:xfrm>
        </p:spPr>
        <p:txBody>
          <a:bodyPr>
            <a:normAutofit/>
          </a:bodyPr>
          <a:lstStyle/>
          <a:p>
            <a:r>
              <a:rPr lang="en-US" dirty="0" smtClean="0"/>
              <a:t>Exposure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44" y="1212095"/>
            <a:ext cx="8933756" cy="5420980"/>
          </a:xfrm>
        </p:spPr>
        <p:txBody>
          <a:bodyPr/>
          <a:lstStyle/>
          <a:p>
            <a:r>
              <a:rPr lang="en-US" dirty="0" smtClean="0"/>
              <a:t>Categorize the </a:t>
            </a:r>
            <a:r>
              <a:rPr lang="en-US" dirty="0" err="1" smtClean="0"/>
              <a:t>knowchg</a:t>
            </a:r>
            <a:r>
              <a:rPr lang="en-US" dirty="0" smtClean="0"/>
              <a:t> variable with </a:t>
            </a:r>
            <a:r>
              <a:rPr lang="en-US" dirty="0" err="1" smtClean="0"/>
              <a:t>cutpoints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knwchg</a:t>
            </a:r>
            <a:r>
              <a:rPr lang="en-US" dirty="0" smtClean="0"/>
              <a:t> = 1 if  </a:t>
            </a:r>
            <a:r>
              <a:rPr lang="en-US" dirty="0" err="1" smtClean="0"/>
              <a:t>knowchg</a:t>
            </a:r>
            <a:r>
              <a:rPr lang="en-US" dirty="0" smtClean="0"/>
              <a:t> &lt; 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2 if   0 </a:t>
            </a:r>
            <a:r>
              <a:rPr lang="en-US" dirty="0">
                <a:ea typeface="ＭＳ ゴシック"/>
                <a:cs typeface="ＭＳ ゴシック"/>
              </a:rPr>
              <a:t>≤</a:t>
            </a:r>
            <a:r>
              <a:rPr lang="en-US" dirty="0" smtClean="0"/>
              <a:t> … &lt; 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dirty="0"/>
              <a:t>3</a:t>
            </a:r>
            <a:r>
              <a:rPr lang="en-US" dirty="0" smtClean="0"/>
              <a:t> if   4 </a:t>
            </a:r>
            <a:r>
              <a:rPr lang="en-US" dirty="0">
                <a:ea typeface="ＭＳ ゴシック"/>
                <a:cs typeface="ＭＳ ゴシック"/>
              </a:rPr>
              <a:t>≤</a:t>
            </a:r>
            <a:r>
              <a:rPr lang="en-US" dirty="0" smtClean="0"/>
              <a:t> …&lt; 10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dirty="0"/>
              <a:t>4</a:t>
            </a:r>
            <a:r>
              <a:rPr lang="en-US" dirty="0" smtClean="0"/>
              <a:t>  if   </a:t>
            </a:r>
            <a:r>
              <a:rPr lang="en-US" dirty="0" err="1" smtClean="0">
                <a:ea typeface="ＭＳ ゴシック"/>
                <a:cs typeface="ＭＳ ゴシック"/>
              </a:rPr>
              <a:t>knowchg</a:t>
            </a:r>
            <a:r>
              <a:rPr lang="en-US" dirty="0" smtClean="0">
                <a:ea typeface="ＭＳ ゴシック"/>
                <a:cs typeface="ＭＳ ゴシック"/>
              </a:rPr>
              <a:t> ≥ 10</a:t>
            </a:r>
          </a:p>
          <a:p>
            <a:pPr marL="0" indent="0">
              <a:buNone/>
            </a:pPr>
            <a:endParaRPr lang="en-US" dirty="0" smtClean="0">
              <a:ea typeface="ＭＳ ゴシック"/>
              <a:cs typeface="ＭＳ ゴシック"/>
            </a:endParaRPr>
          </a:p>
          <a:p>
            <a:pPr marL="0" indent="0">
              <a:buNone/>
            </a:pPr>
            <a:r>
              <a:rPr lang="en-US" dirty="0" smtClean="0">
                <a:ea typeface="ＭＳ ゴシック"/>
                <a:cs typeface="ＭＳ ゴシック"/>
              </a:rPr>
              <a:t>Now lets compare two different ways to model this new </a:t>
            </a:r>
            <a:r>
              <a:rPr lang="en-US" dirty="0" err="1" smtClean="0">
                <a:ea typeface="ＭＳ ゴシック"/>
                <a:cs typeface="ＭＳ ゴシック"/>
              </a:rPr>
              <a:t>knwchg</a:t>
            </a:r>
            <a:r>
              <a:rPr lang="en-US" dirty="0" smtClean="0">
                <a:ea typeface="ＭＳ ゴシック"/>
                <a:cs typeface="ＭＳ ゴシック"/>
              </a:rPr>
              <a:t> variable </a:t>
            </a:r>
          </a:p>
          <a:p>
            <a:pPr marL="0" indent="0">
              <a:buNone/>
            </a:pPr>
            <a:r>
              <a:rPr lang="en-US" dirty="0">
                <a:ea typeface="ＭＳ ゴシック"/>
                <a:cs typeface="ＭＳ ゴシック"/>
              </a:rPr>
              <a:t> </a:t>
            </a:r>
            <a:r>
              <a:rPr lang="en-US" dirty="0" smtClean="0">
                <a:ea typeface="ＭＳ ゴシック"/>
                <a:cs typeface="ＭＳ ゴシック"/>
              </a:rPr>
              <a:t>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03" y="1141529"/>
            <a:ext cx="8662545" cy="5557701"/>
          </a:xfrm>
        </p:spPr>
        <p:txBody>
          <a:bodyPr/>
          <a:lstStyle/>
          <a:p>
            <a:r>
              <a:rPr lang="en-US" dirty="0" err="1" smtClean="0"/>
              <a:t>logist</a:t>
            </a:r>
            <a:r>
              <a:rPr lang="en-US" dirty="0" smtClean="0"/>
              <a:t>  will6  cohort  </a:t>
            </a:r>
            <a:r>
              <a:rPr lang="en-US" dirty="0" err="1" smtClean="0"/>
              <a:t>i.knwchg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604" y="374630"/>
            <a:ext cx="8229600" cy="5956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Exposure models – Dummy Variable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701" y="5635635"/>
            <a:ext cx="7473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 you conclude about the association between </a:t>
            </a:r>
          </a:p>
          <a:p>
            <a:r>
              <a:rPr lang="en-US" sz="2400" dirty="0" err="1" smtClean="0"/>
              <a:t>knwchg</a:t>
            </a:r>
            <a:r>
              <a:rPr lang="en-US" sz="2400" dirty="0" smtClean="0"/>
              <a:t> and willingness ?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39619"/>
          <a:stretch/>
        </p:blipFill>
        <p:spPr>
          <a:xfrm>
            <a:off x="192604" y="1734876"/>
            <a:ext cx="8667770" cy="35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4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" y="275166"/>
            <a:ext cx="8229600" cy="5164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4 –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07533"/>
            <a:ext cx="9144000" cy="563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logit</a:t>
            </a:r>
            <a:r>
              <a:rPr lang="en-US" sz="2000" dirty="0"/>
              <a:t> </a:t>
            </a:r>
            <a:r>
              <a:rPr lang="en-US" sz="2000" dirty="0" smtClean="0"/>
              <a:t>[P(D=1) | exposure, covariates) = log [odds (D=1) | exposure, covariates) = 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183770"/>
              </p:ext>
            </p:extLst>
          </p:nvPr>
        </p:nvGraphicFramePr>
        <p:xfrm>
          <a:off x="135466" y="1625601"/>
          <a:ext cx="3473452" cy="50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1866900" imgH="215900" progId="Equation.3">
                  <p:embed/>
                </p:oleObj>
              </mc:Choice>
              <mc:Fallback>
                <p:oleObj name="Equation" r:id="rId3" imgW="1866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466" y="1625601"/>
                        <a:ext cx="3473452" cy="508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9686" y="2301190"/>
            <a:ext cx="657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 : OR = 1  ≈   </a:t>
            </a:r>
            <a:r>
              <a:rPr lang="en-US" sz="2400" dirty="0" err="1" smtClean="0">
                <a:solidFill>
                  <a:srgbClr val="FF0000"/>
                </a:solidFill>
              </a:rPr>
              <a:t>exp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ea typeface="Lucida Grande"/>
                <a:cs typeface="Lucida Grande"/>
              </a:rPr>
              <a:t>β</a:t>
            </a:r>
            <a:r>
              <a:rPr lang="en-US" sz="2400" baseline="-25000" dirty="0" smtClean="0">
                <a:solidFill>
                  <a:srgbClr val="FF0000"/>
                </a:solidFill>
                <a:ea typeface="Lucida Grande"/>
                <a:cs typeface="Lucida Grande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ea typeface="Lucida Grande"/>
                <a:cs typeface="Lucida Grande"/>
              </a:rPr>
              <a:t>) = 1   </a:t>
            </a:r>
            <a:r>
              <a:rPr lang="en-US" sz="2400" dirty="0" smtClean="0">
                <a:solidFill>
                  <a:srgbClr val="FF0000"/>
                </a:solidFill>
              </a:rPr>
              <a:t>≈   </a:t>
            </a:r>
            <a:r>
              <a:rPr lang="en-US" sz="2400" dirty="0" smtClean="0">
                <a:solidFill>
                  <a:srgbClr val="FF0000"/>
                </a:solidFill>
                <a:ea typeface="Lucida Grande"/>
                <a:cs typeface="Lucida Grande"/>
              </a:rPr>
              <a:t>β</a:t>
            </a:r>
            <a:r>
              <a:rPr lang="en-US" sz="2400" baseline="-25000" dirty="0" smtClean="0">
                <a:solidFill>
                  <a:srgbClr val="FF0000"/>
                </a:solidFill>
                <a:ea typeface="Lucida Grande"/>
                <a:cs typeface="Lucida Grande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ea typeface="Lucida Grande"/>
                <a:cs typeface="Lucida Grande"/>
              </a:rPr>
              <a:t> = 0</a:t>
            </a:r>
            <a:r>
              <a:rPr lang="en-US" sz="2400" dirty="0" smtClean="0">
                <a:solidFill>
                  <a:srgbClr val="FF0000"/>
                </a:solidFill>
              </a:rPr>
              <a:t>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466" y="2946073"/>
            <a:ext cx="849260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In </a:t>
            </a:r>
            <a:r>
              <a:rPr lang="en-US" sz="2100" dirty="0" err="1" smtClean="0"/>
              <a:t>Stata</a:t>
            </a:r>
            <a:r>
              <a:rPr lang="en-US" sz="2100" dirty="0" smtClean="0"/>
              <a:t>, the group with the “0” or “lowest” code is the reference group </a:t>
            </a:r>
          </a:p>
          <a:p>
            <a:endParaRPr lang="en-US" sz="2100" dirty="0"/>
          </a:p>
          <a:p>
            <a:r>
              <a:rPr lang="en-US" sz="2100" dirty="0" smtClean="0"/>
              <a:t>Exposure = </a:t>
            </a:r>
            <a:r>
              <a:rPr lang="en-US" sz="2100" dirty="0" smtClean="0"/>
              <a:t>10 </a:t>
            </a:r>
            <a:r>
              <a:rPr lang="en-US" sz="2100" dirty="0" smtClean="0"/>
              <a:t>– exposed, </a:t>
            </a:r>
            <a:r>
              <a:rPr lang="en-US" sz="2100" dirty="0" smtClean="0"/>
              <a:t>9 </a:t>
            </a:r>
            <a:r>
              <a:rPr lang="en-US" sz="2100" dirty="0" smtClean="0"/>
              <a:t>– unexposed, then your reference is… ? </a:t>
            </a:r>
            <a:endParaRPr lang="en-US" sz="2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37497"/>
          <a:stretch/>
        </p:blipFill>
        <p:spPr>
          <a:xfrm>
            <a:off x="352795" y="4309016"/>
            <a:ext cx="8219630" cy="1671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795" y="6139123"/>
            <a:ext cx="871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Lets consider different coding examples for the smoke variable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8919" y="1682093"/>
            <a:ext cx="54597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00FF"/>
                </a:solidFill>
              </a:rPr>
              <a:t>[</a:t>
            </a:r>
            <a:r>
              <a:rPr lang="en-US" sz="1900" dirty="0" smtClean="0">
                <a:solidFill>
                  <a:srgbClr val="0000FF"/>
                </a:solidFill>
              </a:rPr>
              <a:t>Smoke = 1 (ever smoked), 0 (never smoked)]</a:t>
            </a:r>
            <a:endParaRPr lang="en-US" sz="19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9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1" y="1265018"/>
            <a:ext cx="8556707" cy="5403340"/>
          </a:xfrm>
        </p:spPr>
        <p:txBody>
          <a:bodyPr/>
          <a:lstStyle/>
          <a:p>
            <a:r>
              <a:rPr lang="en-US" dirty="0" err="1" smtClean="0"/>
              <a:t>logit</a:t>
            </a:r>
            <a:r>
              <a:rPr lang="en-US" dirty="0" smtClean="0"/>
              <a:t>  will6  cohort  </a:t>
            </a:r>
            <a:r>
              <a:rPr lang="en-US" dirty="0" err="1" smtClean="0"/>
              <a:t>c.knwchg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324" y="356989"/>
            <a:ext cx="8986676" cy="683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Exposure models – Grouped Linear Variable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9619"/>
          <a:stretch/>
        </p:blipFill>
        <p:spPr>
          <a:xfrm>
            <a:off x="147733" y="2098236"/>
            <a:ext cx="8996267" cy="2541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441" y="4692547"/>
            <a:ext cx="8845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difference in log odds between </a:t>
            </a:r>
            <a:r>
              <a:rPr lang="en-US" sz="2400" dirty="0" err="1" smtClean="0"/>
              <a:t>knwchg</a:t>
            </a:r>
            <a:r>
              <a:rPr lang="en-US" sz="2400" dirty="0" smtClean="0"/>
              <a:t> = 2 to </a:t>
            </a:r>
          </a:p>
          <a:p>
            <a:r>
              <a:rPr lang="en-US" sz="2400" dirty="0" err="1" smtClean="0"/>
              <a:t>knwchg</a:t>
            </a:r>
            <a:r>
              <a:rPr lang="en-US" sz="2400" dirty="0" smtClean="0"/>
              <a:t> = 1 ? </a:t>
            </a:r>
          </a:p>
          <a:p>
            <a:r>
              <a:rPr lang="en-US" sz="2400" dirty="0" smtClean="0"/>
              <a:t>What is the difference in log odds between </a:t>
            </a:r>
            <a:r>
              <a:rPr lang="en-US" sz="2400" dirty="0" err="1" smtClean="0"/>
              <a:t>knwchg</a:t>
            </a:r>
            <a:r>
              <a:rPr lang="en-US" sz="2400" dirty="0" smtClean="0"/>
              <a:t> = 3 to </a:t>
            </a:r>
            <a:r>
              <a:rPr lang="en-US" sz="2400" dirty="0" err="1" smtClean="0"/>
              <a:t>knwchg</a:t>
            </a:r>
            <a:r>
              <a:rPr lang="en-US" sz="2400" dirty="0"/>
              <a:t> </a:t>
            </a:r>
            <a:r>
              <a:rPr lang="en-US" sz="2400" dirty="0" smtClean="0"/>
              <a:t>= 1 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5413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065"/>
            <a:ext cx="8229600" cy="6309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Interpretations – Dummy </a:t>
            </a:r>
            <a:r>
              <a:rPr lang="en-US" sz="3200" dirty="0" err="1" smtClean="0"/>
              <a:t>vs</a:t>
            </a:r>
            <a:r>
              <a:rPr lang="en-US" sz="3200" dirty="0" smtClean="0"/>
              <a:t> GL model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5523" y="1070992"/>
            <a:ext cx="4038600" cy="55797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Dummy 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n-US" dirty="0" smtClean="0">
                <a:ea typeface="Lucida Grande"/>
                <a:cs typeface="Lucida Grande"/>
              </a:rPr>
              <a:t>β</a:t>
            </a:r>
            <a:r>
              <a:rPr lang="en-US" baseline="-25000" dirty="0" smtClean="0">
                <a:ea typeface="Lucida Grande"/>
                <a:cs typeface="Lucida Grande"/>
              </a:rPr>
              <a:t>2</a:t>
            </a:r>
            <a:r>
              <a:rPr lang="en-US" dirty="0" smtClean="0">
                <a:ea typeface="Lucida Grande"/>
                <a:cs typeface="Lucida Grande"/>
              </a:rPr>
              <a:t> = β</a:t>
            </a:r>
            <a:r>
              <a:rPr lang="en-US" baseline="-25000" dirty="0" smtClean="0">
                <a:ea typeface="Lucida Grande"/>
                <a:cs typeface="Lucida Grande"/>
              </a:rPr>
              <a:t>3</a:t>
            </a:r>
            <a:r>
              <a:rPr lang="en-US" dirty="0" smtClean="0">
                <a:ea typeface="Lucida Grande"/>
                <a:cs typeface="Lucida Grande"/>
              </a:rPr>
              <a:t> = β</a:t>
            </a:r>
            <a:r>
              <a:rPr lang="en-US" baseline="-25000" dirty="0" smtClean="0">
                <a:ea typeface="Lucida Grande"/>
                <a:cs typeface="Lucida Grande"/>
              </a:rPr>
              <a:t>4</a:t>
            </a:r>
            <a:r>
              <a:rPr lang="en-US" dirty="0" smtClean="0">
                <a:ea typeface="Lucida Grande"/>
                <a:cs typeface="Lucida Grande"/>
              </a:rPr>
              <a:t> = 0</a:t>
            </a:r>
          </a:p>
          <a:p>
            <a:r>
              <a:rPr lang="en-US" dirty="0" smtClean="0">
                <a:ea typeface="Lucida Grande"/>
                <a:cs typeface="Lucida Grande"/>
              </a:rPr>
              <a:t>H</a:t>
            </a:r>
            <a:r>
              <a:rPr lang="en-US" baseline="-25000" dirty="0" smtClean="0">
                <a:ea typeface="Lucida Grande"/>
                <a:cs typeface="Lucida Grande"/>
              </a:rPr>
              <a:t>A</a:t>
            </a:r>
            <a:r>
              <a:rPr lang="en-US" dirty="0" smtClean="0">
                <a:ea typeface="Lucida Grande"/>
                <a:cs typeface="Lucida Grande"/>
              </a:rPr>
              <a:t>: at least one        inequality above </a:t>
            </a:r>
          </a:p>
          <a:p>
            <a:endParaRPr lang="en-US" dirty="0" smtClean="0">
              <a:ea typeface="Lucida Grande"/>
              <a:cs typeface="Lucida Grande"/>
            </a:endParaRPr>
          </a:p>
          <a:p>
            <a:endParaRPr lang="en-US" dirty="0" smtClean="0">
              <a:ea typeface="Lucida Grande"/>
              <a:cs typeface="Lucida Grande"/>
            </a:endParaRPr>
          </a:p>
          <a:p>
            <a:pPr marL="0" indent="0">
              <a:buNone/>
            </a:pPr>
            <a:endParaRPr lang="en-US" dirty="0">
              <a:ea typeface="Lucida Grande"/>
              <a:cs typeface="Lucida Grande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51955" y="1101157"/>
            <a:ext cx="4992045" cy="5544440"/>
          </a:xfrm>
        </p:spPr>
        <p:txBody>
          <a:bodyPr/>
          <a:lstStyle/>
          <a:p>
            <a:r>
              <a:rPr lang="en-US" dirty="0" smtClean="0"/>
              <a:t>Grouped Linear 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n-US" dirty="0" smtClean="0">
                <a:ea typeface="Lucida Grande"/>
                <a:cs typeface="Lucida Grande"/>
              </a:rPr>
              <a:t>β</a:t>
            </a:r>
            <a:r>
              <a:rPr lang="en-US" baseline="-25000" dirty="0" err="1" smtClean="0">
                <a:ea typeface="Lucida Grande"/>
                <a:cs typeface="Lucida Grande"/>
              </a:rPr>
              <a:t>kchgnew</a:t>
            </a:r>
            <a:r>
              <a:rPr lang="en-US" dirty="0" smtClean="0">
                <a:ea typeface="Lucida Grande"/>
                <a:cs typeface="Lucida Grande"/>
              </a:rPr>
              <a:t> = 0 </a:t>
            </a:r>
            <a:r>
              <a:rPr lang="en-US" dirty="0" smtClean="0">
                <a:solidFill>
                  <a:srgbClr val="0000FF"/>
                </a:solidFill>
                <a:ea typeface="Lucida Grande"/>
                <a:cs typeface="Lucida Grande"/>
              </a:rPr>
              <a:t>(test of trend)</a:t>
            </a:r>
          </a:p>
          <a:p>
            <a:r>
              <a:rPr lang="en-US" dirty="0" smtClean="0">
                <a:ea typeface="Lucida Grande"/>
                <a:cs typeface="Lucida Grande"/>
              </a:rPr>
              <a:t>H</a:t>
            </a:r>
            <a:r>
              <a:rPr lang="en-US" baseline="-25000" dirty="0" smtClean="0">
                <a:ea typeface="Lucida Grande"/>
                <a:cs typeface="Lucida Grande"/>
              </a:rPr>
              <a:t>A</a:t>
            </a:r>
            <a:r>
              <a:rPr lang="en-US" dirty="0" smtClean="0">
                <a:ea typeface="Lucida Grande"/>
                <a:cs typeface="Lucida Grande"/>
              </a:rPr>
              <a:t>: </a:t>
            </a:r>
            <a:r>
              <a:rPr lang="en-US" dirty="0">
                <a:ea typeface="Lucida Grande"/>
                <a:cs typeface="Lucida Grande"/>
              </a:rPr>
              <a:t>β</a:t>
            </a:r>
            <a:r>
              <a:rPr lang="en-US" baseline="-25000" dirty="0" err="1">
                <a:ea typeface="Lucida Grande"/>
                <a:cs typeface="Lucida Grande"/>
              </a:rPr>
              <a:t>kchgnew</a:t>
            </a:r>
            <a:r>
              <a:rPr lang="en-US" dirty="0">
                <a:ea typeface="Lucida Grande"/>
                <a:cs typeface="Lucida Grande"/>
              </a:rPr>
              <a:t> </a:t>
            </a:r>
            <a:r>
              <a:rPr lang="en-US" dirty="0" smtClean="0">
                <a:ea typeface="ＭＳ ゴシック"/>
                <a:cs typeface="ＭＳ ゴシック"/>
              </a:rPr>
              <a:t>≠ </a:t>
            </a:r>
            <a:r>
              <a:rPr lang="en-US" dirty="0" smtClean="0">
                <a:ea typeface="Lucida Grande"/>
                <a:cs typeface="Lucida Grande"/>
              </a:rPr>
              <a:t>0</a:t>
            </a:r>
            <a:endParaRPr lang="en-US" dirty="0">
              <a:ea typeface="Lucida Grande"/>
              <a:cs typeface="Lucida Grande"/>
            </a:endParaRP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7391" y="3545873"/>
            <a:ext cx="17640" cy="2910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5031" y="6456664"/>
            <a:ext cx="29987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81987" y="5609888"/>
            <a:ext cx="1852173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64098" y="3909966"/>
            <a:ext cx="59093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19663" y="564793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_</a:t>
            </a:r>
            <a:r>
              <a:rPr lang="en-US" sz="2400" dirty="0" err="1" smtClean="0"/>
              <a:t>const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81987" y="4822423"/>
            <a:ext cx="79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Lucida Grande"/>
                <a:cs typeface="Lucida Grande"/>
              </a:rPr>
              <a:t>β</a:t>
            </a:r>
            <a:r>
              <a:rPr lang="en-US" sz="2800" baseline="-25000" dirty="0" smtClean="0">
                <a:ea typeface="Lucida Grande"/>
                <a:cs typeface="Lucida Grande"/>
              </a:rPr>
              <a:t>2</a:t>
            </a:r>
            <a:endParaRPr lang="en-US" sz="28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464098" y="3909966"/>
            <a:ext cx="0" cy="169992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93291" y="4605263"/>
            <a:ext cx="59093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84223" y="4875834"/>
            <a:ext cx="59093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93291" y="4605263"/>
            <a:ext cx="0" cy="100462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77865" y="4822423"/>
            <a:ext cx="0" cy="80512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40371" y="4062444"/>
            <a:ext cx="79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Lucida Grande"/>
                <a:cs typeface="Lucida Grande"/>
              </a:rPr>
              <a:t>β</a:t>
            </a:r>
            <a:r>
              <a:rPr lang="en-US" sz="2800" baseline="-25000" dirty="0">
                <a:ea typeface="Lucida Grande"/>
                <a:cs typeface="Lucida Grande"/>
              </a:rPr>
              <a:t>3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577865" y="5010576"/>
            <a:ext cx="79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Lucida Grande"/>
                <a:cs typeface="Lucida Grande"/>
              </a:rPr>
              <a:t>β</a:t>
            </a:r>
            <a:r>
              <a:rPr lang="en-US" sz="2800" baseline="-25000" dirty="0">
                <a:ea typeface="Lucida Grande"/>
                <a:cs typeface="Lucida Grande"/>
              </a:rPr>
              <a:t>4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338986" y="4779743"/>
            <a:ext cx="145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 odds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320844" y="3545873"/>
            <a:ext cx="17640" cy="2910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38484" y="6456664"/>
            <a:ext cx="29987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02955" y="5581860"/>
            <a:ext cx="1852173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02955" y="5028704"/>
            <a:ext cx="59093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93887" y="4585664"/>
            <a:ext cx="59093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04081" y="4122494"/>
            <a:ext cx="59093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5" idx="0"/>
          </p:cNvCxnSpPr>
          <p:nvPr/>
        </p:nvCxnSpPr>
        <p:spPr>
          <a:xfrm>
            <a:off x="6751438" y="4606544"/>
            <a:ext cx="22223" cy="104138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327659" y="4063725"/>
            <a:ext cx="28112" cy="158420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511752" y="5069886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a typeface="Lucida Grande"/>
                <a:cs typeface="Lucida Grande"/>
              </a:rPr>
              <a:t>β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6773661" y="4858193"/>
            <a:ext cx="66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dirty="0" smtClean="0">
                <a:ea typeface="Lucida Grande"/>
                <a:cs typeface="Lucida Grande"/>
              </a:rPr>
              <a:t>β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7595013" y="3823366"/>
            <a:ext cx="66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>
                <a:ea typeface="Lucida Grande"/>
                <a:cs typeface="Lucida Grande"/>
              </a:rPr>
              <a:t>β</a:t>
            </a:r>
            <a:endParaRPr lang="en-US" sz="24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5944815" y="5028704"/>
            <a:ext cx="0" cy="55315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93887" y="4606544"/>
            <a:ext cx="0" cy="422160"/>
          </a:xfrm>
          <a:prstGeom prst="line">
            <a:avLst/>
          </a:prstGeom>
          <a:ln w="38100" cmpd="sng">
            <a:solidFill>
              <a:srgbClr val="66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004081" y="4122494"/>
            <a:ext cx="0" cy="463170"/>
          </a:xfrm>
          <a:prstGeom prst="line">
            <a:avLst/>
          </a:prstGeom>
          <a:ln w="38100" cmpd="sng">
            <a:solidFill>
              <a:srgbClr val="66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28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5" y="392271"/>
            <a:ext cx="8229600" cy="6485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Choice of Exposure model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" r="39618"/>
          <a:stretch/>
        </p:blipFill>
        <p:spPr>
          <a:xfrm>
            <a:off x="139685" y="1217566"/>
            <a:ext cx="8486148" cy="1605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200" y="2822585"/>
            <a:ext cx="86741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 you conclude about which exposure model is a better </a:t>
            </a:r>
          </a:p>
          <a:p>
            <a:r>
              <a:rPr lang="en-US" sz="2400" dirty="0" smtClean="0"/>
              <a:t>choice ? </a:t>
            </a:r>
          </a:p>
          <a:p>
            <a:endParaRPr lang="en-US" sz="2400" dirty="0"/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/>
              <a:t> </a:t>
            </a:r>
            <a:r>
              <a:rPr lang="en-US" sz="2400" dirty="0" smtClean="0"/>
              <a:t>: grouped model is adequate</a:t>
            </a:r>
          </a:p>
          <a:p>
            <a:endParaRPr lang="en-US" sz="2400" dirty="0"/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A</a:t>
            </a:r>
            <a:r>
              <a:rPr lang="en-US" sz="2400" dirty="0"/>
              <a:t> </a:t>
            </a:r>
            <a:r>
              <a:rPr lang="en-US" sz="2400" dirty="0" smtClean="0"/>
              <a:t>: dummy model is a significantly better description of the </a:t>
            </a:r>
            <a:br>
              <a:rPr lang="en-US" sz="2400" dirty="0" smtClean="0"/>
            </a:br>
            <a:r>
              <a:rPr lang="en-US" sz="2400" dirty="0" smtClean="0"/>
              <a:t>       relationship between exposure and outcome. </a:t>
            </a:r>
          </a:p>
          <a:p>
            <a:endParaRPr lang="en-US" sz="2400" dirty="0"/>
          </a:p>
          <a:p>
            <a:r>
              <a:rPr lang="en-US" sz="2400" dirty="0" smtClean="0"/>
              <a:t>Which is a more flexible model 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82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6" y="601133"/>
            <a:ext cx="8602134" cy="6019800"/>
          </a:xfrm>
        </p:spPr>
        <p:txBody>
          <a:bodyPr/>
          <a:lstStyle/>
          <a:p>
            <a:r>
              <a:rPr lang="en-US" dirty="0" smtClean="0"/>
              <a:t>How is knowledge change from baseline to month 6 associated with changes in willingness in participate during the same period ? </a:t>
            </a:r>
          </a:p>
          <a:p>
            <a:r>
              <a:rPr lang="en-US" dirty="0" err="1" smtClean="0"/>
              <a:t>willchg</a:t>
            </a:r>
            <a:r>
              <a:rPr lang="en-US" dirty="0" smtClean="0"/>
              <a:t> = will6 – will0 </a:t>
            </a:r>
          </a:p>
          <a:p>
            <a:r>
              <a:rPr lang="en-US" dirty="0" err="1" smtClean="0"/>
              <a:t>kchgpos</a:t>
            </a:r>
            <a:r>
              <a:rPr lang="en-US" dirty="0" smtClean="0"/>
              <a:t> = 1 if </a:t>
            </a:r>
            <a:r>
              <a:rPr lang="en-US" dirty="0" err="1" smtClean="0"/>
              <a:t>knowchg</a:t>
            </a:r>
            <a:r>
              <a:rPr lang="en-US" dirty="0" smtClean="0"/>
              <a:t> &gt; 0 {gain in knowledge}</a:t>
            </a:r>
          </a:p>
          <a:p>
            <a:pPr marL="0" indent="0">
              <a:buNone/>
            </a:pPr>
            <a:r>
              <a:rPr lang="en-US" dirty="0" smtClean="0"/>
              <a:t>                    0 if </a:t>
            </a:r>
            <a:r>
              <a:rPr lang="en-US" dirty="0" err="1" smtClean="0"/>
              <a:t>knowchg</a:t>
            </a:r>
            <a:r>
              <a:rPr lang="en-US" dirty="0" smtClean="0"/>
              <a:t> </a:t>
            </a:r>
            <a:r>
              <a:rPr lang="en-US" dirty="0" smtClean="0">
                <a:ea typeface="ＭＳ ゴシック"/>
                <a:cs typeface="ＭＳ ゴシック"/>
              </a:rPr>
              <a:t>≤ 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3148"/>
          <a:stretch/>
        </p:blipFill>
        <p:spPr>
          <a:xfrm>
            <a:off x="380999" y="3265867"/>
            <a:ext cx="4169376" cy="3355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2933" y="4318000"/>
            <a:ext cx="1925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trends 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4182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0926"/>
          <a:stretch/>
        </p:blipFill>
        <p:spPr>
          <a:xfrm>
            <a:off x="0" y="563034"/>
            <a:ext cx="9144000" cy="45901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94667" y="4419601"/>
            <a:ext cx="2777066" cy="733602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Questions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5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000"/>
            <a:ext cx="8686800" cy="3936999"/>
          </a:xfrm>
        </p:spPr>
        <p:txBody>
          <a:bodyPr/>
          <a:lstStyle/>
          <a:p>
            <a:r>
              <a:rPr lang="en-US" dirty="0" smtClean="0"/>
              <a:t>Smoke = 1 – ever smoked, 0 – never smoked</a:t>
            </a:r>
          </a:p>
          <a:p>
            <a:r>
              <a:rPr lang="en-US" dirty="0" smtClean="0"/>
              <a:t>Smoke = 1 – ever smoked, 2 – never smoked</a:t>
            </a:r>
          </a:p>
          <a:p>
            <a:r>
              <a:rPr lang="en-US" dirty="0" smtClean="0"/>
              <a:t>Smoke = 1 – ever smoked, -1 – never smoked</a:t>
            </a:r>
          </a:p>
          <a:p>
            <a:endParaRPr lang="en-US" dirty="0"/>
          </a:p>
          <a:p>
            <a:r>
              <a:rPr lang="en-US" dirty="0" smtClean="0"/>
              <a:t>In which of these examples above, does the history of smoking </a:t>
            </a:r>
            <a:r>
              <a:rPr lang="en-US" b="1" dirty="0" smtClean="0">
                <a:solidFill>
                  <a:srgbClr val="0000FF"/>
                </a:solidFill>
              </a:rPr>
              <a:t>increase</a:t>
            </a:r>
            <a:r>
              <a:rPr lang="en-US" dirty="0" smtClean="0"/>
              <a:t> the odds of disease ? </a:t>
            </a:r>
          </a:p>
          <a:p>
            <a:r>
              <a:rPr lang="en-US" dirty="0" smtClean="0"/>
              <a:t>How would we interpret </a:t>
            </a:r>
            <a:r>
              <a:rPr lang="en-US" dirty="0" smtClean="0">
                <a:ea typeface="Lucida Grande"/>
                <a:cs typeface="Lucida Grande"/>
              </a:rPr>
              <a:t>β</a:t>
            </a:r>
            <a:r>
              <a:rPr lang="en-US" baseline="-25000" dirty="0" smtClean="0">
                <a:ea typeface="Lucida Grande"/>
                <a:cs typeface="Lucida Grande"/>
              </a:rPr>
              <a:t>1</a:t>
            </a:r>
            <a:r>
              <a:rPr lang="en-US" dirty="0"/>
              <a:t> </a:t>
            </a:r>
            <a:r>
              <a:rPr lang="en-US" dirty="0" smtClean="0"/>
              <a:t>in each of the examples above?           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466" y="275166"/>
            <a:ext cx="8229600" cy="516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 4 – Question 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7497"/>
          <a:stretch/>
        </p:blipFill>
        <p:spPr>
          <a:xfrm>
            <a:off x="145436" y="990083"/>
            <a:ext cx="8219630" cy="16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1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750"/>
            <a:ext cx="8229600" cy="720451"/>
          </a:xfrm>
        </p:spPr>
        <p:txBody>
          <a:bodyPr/>
          <a:lstStyle/>
          <a:p>
            <a:r>
              <a:rPr lang="en-US" dirty="0" smtClean="0"/>
              <a:t> HIV-NET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84" y="906050"/>
            <a:ext cx="8835516" cy="5951950"/>
          </a:xfrm>
        </p:spPr>
        <p:txBody>
          <a:bodyPr/>
          <a:lstStyle/>
          <a:p>
            <a:r>
              <a:rPr lang="en-US" dirty="0" smtClean="0"/>
              <a:t>Does willingness to participate at month 6 depend on knowledge score at month 6?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Crude OR: 0.95 (not statistically significant)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7836"/>
          <a:stretch/>
        </p:blipFill>
        <p:spPr>
          <a:xfrm>
            <a:off x="183884" y="1820625"/>
            <a:ext cx="8603545" cy="29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4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95" r="17909" b="2865"/>
          <a:stretch/>
        </p:blipFill>
        <p:spPr>
          <a:xfrm>
            <a:off x="357820" y="873124"/>
            <a:ext cx="8227491" cy="5135927"/>
          </a:xfrm>
        </p:spPr>
      </p:pic>
      <p:sp>
        <p:nvSpPr>
          <p:cNvPr id="4" name="TextBox 3"/>
          <p:cNvSpPr txBox="1"/>
          <p:nvPr/>
        </p:nvSpPr>
        <p:spPr>
          <a:xfrm>
            <a:off x="8971168" y="29417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85700"/>
            <a:ext cx="8229600" cy="4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HIV-NET data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820" y="6116737"/>
            <a:ext cx="6012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the interpretation of know6 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5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40" y="1005424"/>
            <a:ext cx="8927960" cy="56978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 err="1" smtClean="0"/>
              <a:t>logit</a:t>
            </a:r>
            <a:r>
              <a:rPr lang="en-US" sz="2800" dirty="0" smtClean="0"/>
              <a:t> [P(willing = 1) | </a:t>
            </a:r>
            <a:r>
              <a:rPr lang="en-US" sz="2800" dirty="0" err="1" smtClean="0"/>
              <a:t>educ</a:t>
            </a:r>
            <a:r>
              <a:rPr lang="en-US" sz="2800" dirty="0" smtClean="0"/>
              <a:t>, knowledge] = </a:t>
            </a:r>
            <a:r>
              <a:rPr lang="en-US" sz="2800" dirty="0" smtClean="0">
                <a:ea typeface="Lucida Grande"/>
                <a:cs typeface="Lucida Grande"/>
              </a:rPr>
              <a:t>β</a:t>
            </a:r>
            <a:r>
              <a:rPr lang="en-US" sz="2800" baseline="-25000" dirty="0" smtClean="0">
                <a:ea typeface="Lucida Grande"/>
                <a:cs typeface="Lucida Grande"/>
              </a:rPr>
              <a:t>0</a:t>
            </a:r>
            <a:r>
              <a:rPr lang="en-US" sz="2800" dirty="0" smtClean="0">
                <a:ea typeface="Lucida Grande"/>
                <a:cs typeface="Lucida Grande"/>
              </a:rPr>
              <a:t> + β</a:t>
            </a:r>
            <a:r>
              <a:rPr lang="en-US" sz="2800" baseline="-25000" dirty="0" smtClean="0">
                <a:ea typeface="Lucida Grande"/>
                <a:cs typeface="Lucida Grande"/>
              </a:rPr>
              <a:t>1</a:t>
            </a:r>
            <a:r>
              <a:rPr lang="en-US" sz="2800" dirty="0" smtClean="0">
                <a:ea typeface="Lucida Grande"/>
                <a:cs typeface="Lucida Grande"/>
              </a:rPr>
              <a:t> X</a:t>
            </a:r>
            <a:r>
              <a:rPr lang="en-US" sz="2800" baseline="-25000" dirty="0" smtClean="0">
                <a:ea typeface="Lucida Grande"/>
                <a:cs typeface="Lucida Grande"/>
              </a:rPr>
              <a:t>know6</a:t>
            </a:r>
            <a:r>
              <a:rPr lang="en-US" sz="2800" dirty="0" smtClean="0">
                <a:ea typeface="Lucida Grande"/>
                <a:cs typeface="Lucida Grande"/>
              </a:rPr>
              <a:t> </a:t>
            </a:r>
            <a:r>
              <a:rPr lang="en-US" sz="2800" b="1" dirty="0" smtClean="0">
                <a:ea typeface="Lucida Grande"/>
                <a:cs typeface="Lucida Grande"/>
              </a:rPr>
              <a:t>+ </a:t>
            </a:r>
            <a:r>
              <a:rPr lang="en-US" sz="2800" dirty="0" smtClean="0">
                <a:ea typeface="Lucida Grande"/>
                <a:cs typeface="Lucida Grande"/>
              </a:rPr>
              <a:t>β</a:t>
            </a:r>
            <a:r>
              <a:rPr lang="en-US" sz="2800" baseline="-25000" dirty="0" smtClean="0">
                <a:ea typeface="Lucida Grande"/>
                <a:cs typeface="Lucida Grande"/>
              </a:rPr>
              <a:t>2</a:t>
            </a:r>
            <a:r>
              <a:rPr lang="en-US" sz="2800" dirty="0" smtClean="0">
                <a:ea typeface="Lucida Grande"/>
                <a:cs typeface="Lucida Grande"/>
              </a:rPr>
              <a:t> </a:t>
            </a:r>
            <a:r>
              <a:rPr lang="en-US" sz="2800" dirty="0" err="1" smtClean="0">
                <a:ea typeface="Lucida Grande"/>
                <a:cs typeface="Lucida Grande"/>
              </a:rPr>
              <a:t>X</a:t>
            </a:r>
            <a:r>
              <a:rPr lang="en-US" sz="2800" baseline="-25000" dirty="0" err="1" smtClean="0">
                <a:ea typeface="Lucida Grande"/>
                <a:cs typeface="Lucida Grande"/>
              </a:rPr>
              <a:t>educ</a:t>
            </a:r>
            <a:r>
              <a:rPr lang="en-US" sz="2800" baseline="-25000" dirty="0" smtClean="0">
                <a:ea typeface="Lucida Grande"/>
                <a:cs typeface="Lucida Grande"/>
              </a:rPr>
              <a:t>=2</a:t>
            </a:r>
            <a:r>
              <a:rPr lang="en-US" sz="2800" dirty="0" smtClean="0">
                <a:ea typeface="Lucida Grande"/>
                <a:cs typeface="Lucida Grande"/>
              </a:rPr>
              <a:t> + β</a:t>
            </a:r>
            <a:r>
              <a:rPr lang="en-US" sz="2800" baseline="-25000" dirty="0" smtClean="0">
                <a:ea typeface="Lucida Grande"/>
                <a:cs typeface="Lucida Grande"/>
              </a:rPr>
              <a:t>3</a:t>
            </a:r>
            <a:r>
              <a:rPr lang="en-US" sz="2800" dirty="0" smtClean="0">
                <a:ea typeface="Lucida Grande"/>
                <a:cs typeface="Lucida Grande"/>
              </a:rPr>
              <a:t> </a:t>
            </a:r>
            <a:r>
              <a:rPr lang="en-US" sz="2800" dirty="0" err="1">
                <a:ea typeface="Lucida Grande"/>
                <a:cs typeface="Lucida Grande"/>
              </a:rPr>
              <a:t>X</a:t>
            </a:r>
            <a:r>
              <a:rPr lang="en-US" sz="2800" baseline="-25000" dirty="0" err="1">
                <a:ea typeface="Lucida Grande"/>
                <a:cs typeface="Lucida Grande"/>
              </a:rPr>
              <a:t>educ</a:t>
            </a:r>
            <a:r>
              <a:rPr lang="en-US" sz="2800" baseline="-25000" dirty="0" smtClean="0">
                <a:ea typeface="Lucida Grande"/>
                <a:cs typeface="Lucida Grande"/>
              </a:rPr>
              <a:t>=3</a:t>
            </a:r>
            <a:r>
              <a:rPr lang="en-US" sz="2800" dirty="0" smtClean="0">
                <a:ea typeface="Lucida Grande"/>
                <a:cs typeface="Lucida Grande"/>
              </a:rPr>
              <a:t> </a:t>
            </a:r>
            <a:r>
              <a:rPr lang="en-US" sz="2800" dirty="0">
                <a:ea typeface="Lucida Grande"/>
                <a:cs typeface="Lucida Grande"/>
              </a:rPr>
              <a:t>+ </a:t>
            </a:r>
            <a:r>
              <a:rPr lang="en-US" sz="2800" dirty="0" smtClean="0">
                <a:ea typeface="Lucida Grande"/>
                <a:cs typeface="Lucida Grande"/>
              </a:rPr>
              <a:t>β</a:t>
            </a:r>
            <a:r>
              <a:rPr lang="en-US" sz="2800" baseline="-25000" dirty="0" smtClean="0">
                <a:ea typeface="Lucida Grande"/>
                <a:cs typeface="Lucida Grande"/>
              </a:rPr>
              <a:t>4</a:t>
            </a:r>
            <a:r>
              <a:rPr lang="en-US" sz="2800" dirty="0" smtClean="0">
                <a:ea typeface="Lucida Grande"/>
                <a:cs typeface="Lucida Grande"/>
              </a:rPr>
              <a:t> </a:t>
            </a:r>
            <a:r>
              <a:rPr lang="en-US" sz="2800" dirty="0" err="1">
                <a:ea typeface="Lucida Grande"/>
                <a:cs typeface="Lucida Grande"/>
              </a:rPr>
              <a:t>X</a:t>
            </a:r>
            <a:r>
              <a:rPr lang="en-US" sz="2800" baseline="-25000" dirty="0" err="1">
                <a:ea typeface="Lucida Grande"/>
                <a:cs typeface="Lucida Grande"/>
              </a:rPr>
              <a:t>educ</a:t>
            </a:r>
            <a:r>
              <a:rPr lang="en-US" sz="2800" baseline="-25000" dirty="0" smtClean="0">
                <a:ea typeface="Lucida Grande"/>
                <a:cs typeface="Lucida Grande"/>
              </a:rPr>
              <a:t>=4</a:t>
            </a:r>
            <a:r>
              <a:rPr lang="en-US" sz="2800" dirty="0" smtClean="0">
                <a:ea typeface="Lucida Grande"/>
                <a:cs typeface="Lucida Grande"/>
              </a:rPr>
              <a:t> + β</a:t>
            </a:r>
            <a:r>
              <a:rPr lang="en-US" sz="2800" baseline="-25000" dirty="0" smtClean="0">
                <a:ea typeface="Lucida Grande"/>
                <a:cs typeface="Lucida Grande"/>
              </a:rPr>
              <a:t>5</a:t>
            </a:r>
            <a:r>
              <a:rPr lang="en-US" sz="2800" dirty="0" smtClean="0">
                <a:ea typeface="Lucida Grande"/>
                <a:cs typeface="Lucida Grande"/>
              </a:rPr>
              <a:t> </a:t>
            </a:r>
            <a:r>
              <a:rPr lang="en-US" sz="2800" dirty="0" err="1">
                <a:ea typeface="Lucida Grande"/>
                <a:cs typeface="Lucida Grande"/>
              </a:rPr>
              <a:t>X</a:t>
            </a:r>
            <a:r>
              <a:rPr lang="en-US" sz="2800" baseline="-25000" dirty="0" err="1">
                <a:ea typeface="Lucida Grande"/>
                <a:cs typeface="Lucida Grande"/>
              </a:rPr>
              <a:t>educ</a:t>
            </a:r>
            <a:r>
              <a:rPr lang="en-US" sz="2800" baseline="-25000" dirty="0" smtClean="0">
                <a:ea typeface="Lucida Grande"/>
                <a:cs typeface="Lucida Grande"/>
              </a:rPr>
              <a:t>=5</a:t>
            </a:r>
            <a:r>
              <a:rPr lang="en-US" sz="2800" dirty="0" smtClean="0">
                <a:ea typeface="Lucida Grande"/>
                <a:cs typeface="Lucida Grande"/>
              </a:rPr>
              <a:t> + β</a:t>
            </a:r>
            <a:r>
              <a:rPr lang="en-US" sz="2800" baseline="-25000" dirty="0" smtClean="0">
                <a:ea typeface="Lucida Grande"/>
                <a:cs typeface="Lucida Grande"/>
              </a:rPr>
              <a:t>6</a:t>
            </a:r>
            <a:r>
              <a:rPr lang="en-US" sz="2800" dirty="0" smtClean="0">
                <a:ea typeface="Lucida Grande"/>
                <a:cs typeface="Lucida Grande"/>
              </a:rPr>
              <a:t> </a:t>
            </a:r>
            <a:r>
              <a:rPr lang="en-US" sz="2800" dirty="0" err="1">
                <a:ea typeface="Lucida Grande"/>
                <a:cs typeface="Lucida Grande"/>
              </a:rPr>
              <a:t>X</a:t>
            </a:r>
            <a:r>
              <a:rPr lang="en-US" sz="2800" baseline="-25000" dirty="0" err="1">
                <a:ea typeface="Lucida Grande"/>
                <a:cs typeface="Lucida Grande"/>
              </a:rPr>
              <a:t>educ</a:t>
            </a:r>
            <a:r>
              <a:rPr lang="en-US" sz="2800" baseline="-25000" dirty="0" smtClean="0">
                <a:ea typeface="Lucida Grande"/>
                <a:cs typeface="Lucida Grande"/>
              </a:rPr>
              <a:t>=</a:t>
            </a:r>
            <a:r>
              <a:rPr lang="en-US" sz="2800" baseline="-25000" dirty="0">
                <a:ea typeface="Lucida Grande"/>
                <a:cs typeface="Lucida Grande"/>
              </a:rPr>
              <a:t>6</a:t>
            </a:r>
            <a:r>
              <a:rPr lang="en-US" sz="2800" dirty="0" smtClean="0">
                <a:ea typeface="Lucida Grande"/>
                <a:cs typeface="Lucida Grande"/>
              </a:rPr>
              <a:t>  </a:t>
            </a:r>
            <a:r>
              <a:rPr lang="en-US" sz="2800" b="1" dirty="0" smtClean="0">
                <a:ea typeface="Lucida Grande"/>
                <a:cs typeface="Lucida Grande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ea typeface="Lucida Grande"/>
                <a:cs typeface="Lucida Grande"/>
              </a:rPr>
              <a:t> </a:t>
            </a:r>
            <a:r>
              <a:rPr lang="en-US" sz="2600" b="1" dirty="0" smtClean="0">
                <a:ea typeface="Lucida Grande"/>
                <a:cs typeface="Lucida Grande"/>
              </a:rPr>
              <a:t>Interpretation of </a:t>
            </a:r>
            <a:r>
              <a:rPr lang="en-US" sz="2600" b="1" dirty="0">
                <a:ea typeface="Lucida Grande"/>
                <a:cs typeface="Lucida Grande"/>
              </a:rPr>
              <a:t>β</a:t>
            </a:r>
            <a:r>
              <a:rPr lang="en-US" sz="2600" b="1" baseline="-25000" dirty="0">
                <a:ea typeface="Lucida Grande"/>
                <a:cs typeface="Lucida Grande"/>
              </a:rPr>
              <a:t>1</a:t>
            </a:r>
            <a:r>
              <a:rPr lang="en-US" sz="2600" b="1" dirty="0" smtClean="0">
                <a:ea typeface="Lucida Grande"/>
                <a:cs typeface="Lucida Grande"/>
              </a:rPr>
              <a:t>   </a:t>
            </a:r>
            <a:endParaRPr lang="en-US" sz="2600" b="1" dirty="0"/>
          </a:p>
          <a:p>
            <a:pPr>
              <a:lnSpc>
                <a:spcPct val="120000"/>
              </a:lnSpc>
            </a:pPr>
            <a:r>
              <a:rPr lang="en-US" sz="2600" dirty="0" smtClean="0">
                <a:ea typeface="Lucida Grande"/>
                <a:cs typeface="Lucida Grande"/>
              </a:rPr>
              <a:t> When comparing two individuals of the same education level, it is the difference in log odds of willingness to participate associated with a one unit difference in their knowledge scores at month 6. 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ea typeface="Lucida Grande"/>
                <a:cs typeface="Lucida Grande"/>
              </a:rPr>
              <a:t>In other words, when controlling for education levels,</a:t>
            </a:r>
            <a:r>
              <a:rPr lang="en-US" sz="2600" dirty="0">
                <a:ea typeface="Lucida Grande"/>
                <a:cs typeface="Lucida Grande"/>
              </a:rPr>
              <a:t> </a:t>
            </a:r>
            <a:r>
              <a:rPr lang="en-US" sz="2600" dirty="0" smtClean="0">
                <a:ea typeface="Lucida Grande"/>
                <a:cs typeface="Lucida Grande"/>
              </a:rPr>
              <a:t>the odds ratio of the willingness to participate at month 6 associated with a one unit difference in the knowledge scores at 6 months is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ea typeface="Lucida Grande"/>
                <a:cs typeface="Lucida Grande"/>
              </a:rPr>
              <a:t> </a:t>
            </a:r>
            <a:r>
              <a:rPr lang="en-US" sz="2600" dirty="0" smtClean="0">
                <a:ea typeface="Lucida Grande"/>
                <a:cs typeface="Lucida Grande"/>
              </a:rPr>
              <a:t> 0.97 (0.92, 1.04) 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8350"/>
            <a:ext cx="8229600" cy="6883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HIV-NET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3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6575"/>
            <a:ext cx="8229600" cy="640076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Confounding by Education level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62" y="1069724"/>
            <a:ext cx="8739051" cy="5788275"/>
          </a:xfrm>
        </p:spPr>
        <p:txBody>
          <a:bodyPr/>
          <a:lstStyle/>
          <a:p>
            <a:r>
              <a:rPr lang="en-US" dirty="0" smtClean="0"/>
              <a:t>Crude OR is 0.96 and adjusted OR is 0.97. </a:t>
            </a:r>
          </a:p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Caution !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The two ORs have different scientific interpretations.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Crude OR estimates the </a:t>
            </a:r>
            <a:r>
              <a:rPr lang="en-US" sz="2400" dirty="0" smtClean="0">
                <a:solidFill>
                  <a:srgbClr val="0000FF"/>
                </a:solidFill>
              </a:rPr>
              <a:t>population level parameter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Adjusted OR is a </a:t>
            </a:r>
            <a:r>
              <a:rPr lang="en-US" sz="2400" dirty="0" smtClean="0">
                <a:solidFill>
                  <a:srgbClr val="0000FF"/>
                </a:solidFill>
              </a:rPr>
              <a:t>SUB-population level parameter </a:t>
            </a:r>
            <a:r>
              <a:rPr lang="en-US" sz="2400" dirty="0" smtClean="0"/>
              <a:t>that compares sub-groups of individuals who have similar educational attainment.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Confounding is a scientific question. Always look at underlying causal model.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Not a hard-and-fast rule : 10% difference in ORs. </a:t>
            </a:r>
          </a:p>
          <a:p>
            <a:pPr marL="27432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548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451"/>
            <a:ext cx="8229600" cy="589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Modification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58571"/>
            <a:ext cx="8670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the </a:t>
            </a:r>
            <a:r>
              <a:rPr lang="en-US" sz="2400" dirty="0" err="1" smtClean="0"/>
              <a:t>assn</a:t>
            </a:r>
            <a:r>
              <a:rPr lang="en-US" sz="2400" dirty="0" smtClean="0"/>
              <a:t> between willingness and knowledge at month 6 </a:t>
            </a:r>
          </a:p>
          <a:p>
            <a:r>
              <a:rPr lang="en-US" sz="2400" dirty="0" smtClean="0"/>
              <a:t>depend on risk group?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3351" y="1711192"/>
            <a:ext cx="57678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logit</a:t>
            </a:r>
            <a:r>
              <a:rPr lang="en-US" sz="2200" dirty="0" smtClean="0"/>
              <a:t> c.know6 ##</a:t>
            </a:r>
            <a:r>
              <a:rPr lang="en-US" sz="2200" dirty="0"/>
              <a:t> </a:t>
            </a:r>
            <a:r>
              <a:rPr lang="en-US" sz="2200" dirty="0" err="1" smtClean="0"/>
              <a:t>i.group</a:t>
            </a:r>
            <a:r>
              <a:rPr lang="en-US" sz="2200" dirty="0" smtClean="0"/>
              <a:t>  </a:t>
            </a:r>
            <a:r>
              <a:rPr lang="en-US" sz="2200" dirty="0" err="1" smtClean="0"/>
              <a:t>c.age</a:t>
            </a:r>
            <a:r>
              <a:rPr lang="en-US" sz="2200" dirty="0" smtClean="0"/>
              <a:t> cohort  </a:t>
            </a:r>
            <a:r>
              <a:rPr lang="en-US" sz="2200" dirty="0" err="1" smtClean="0"/>
              <a:t>i.educ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400"/>
            <a:ext cx="9144000" cy="5281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400"/>
            <a:ext cx="9144000" cy="5281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6300"/>
            <a:ext cx="9144000" cy="1265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76300"/>
            <a:ext cx="9144000" cy="5093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r="37222"/>
          <a:stretch/>
        </p:blipFill>
        <p:spPr>
          <a:xfrm>
            <a:off x="355601" y="2142079"/>
            <a:ext cx="7755466" cy="44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8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69451"/>
            <a:ext cx="8229600" cy="589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Modification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0198"/>
          <a:stretch/>
        </p:blipFill>
        <p:spPr>
          <a:xfrm>
            <a:off x="123478" y="1305773"/>
            <a:ext cx="8378876" cy="1445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596" y="25497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94939"/>
              </p:ext>
            </p:extLst>
          </p:nvPr>
        </p:nvGraphicFramePr>
        <p:xfrm>
          <a:off x="602535" y="3071445"/>
          <a:ext cx="7305331" cy="2668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27"/>
                <a:gridCol w="2954323"/>
                <a:gridCol w="3343081"/>
              </a:tblGrid>
              <a:tr h="804518">
                <a:tc>
                  <a:txBody>
                    <a:bodyPr/>
                    <a:lstStyle/>
                    <a:p>
                      <a:r>
                        <a:rPr lang="en-US" dirty="0" smtClean="0"/>
                        <a:t>Risk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 </a:t>
                      </a:r>
                    </a:p>
                    <a:p>
                      <a:r>
                        <a:rPr lang="en-US" dirty="0" smtClean="0"/>
                        <a:t>(know6</a:t>
                      </a:r>
                      <a:r>
                        <a:rPr lang="en-US" baseline="0" dirty="0" smtClean="0"/>
                        <a:t> = 1 / know6 = 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ratio</a:t>
                      </a:r>
                      <a:r>
                        <a:rPr lang="en-US" baseline="0" dirty="0" smtClean="0"/>
                        <a:t> of ORs </a:t>
                      </a:r>
                      <a:endParaRPr lang="en-US" dirty="0"/>
                    </a:p>
                  </a:txBody>
                  <a:tcPr/>
                </a:tc>
              </a:tr>
              <a:tr h="46610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 </a:t>
                      </a:r>
                      <a:endParaRPr lang="en-US" dirty="0"/>
                    </a:p>
                  </a:txBody>
                  <a:tcPr/>
                </a:tc>
              </a:tr>
              <a:tr h="46610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1.18</a:t>
                      </a:r>
                      <a:endParaRPr lang="en-US" dirty="0"/>
                    </a:p>
                  </a:txBody>
                  <a:tcPr/>
                </a:tc>
              </a:tr>
              <a:tr h="46610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1.12</a:t>
                      </a:r>
                      <a:endParaRPr lang="en-US" dirty="0"/>
                    </a:p>
                  </a:txBody>
                  <a:tcPr/>
                </a:tc>
              </a:tr>
              <a:tr h="46610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98756" y="880887"/>
            <a:ext cx="5894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Analogous to the B-D test of homogeneity</a:t>
            </a:r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22608" y="1305773"/>
            <a:ext cx="776148" cy="599473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532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3742</TotalTime>
  <Words>1110</Words>
  <Application>Microsoft Macintosh PowerPoint</Application>
  <PresentationFormat>On-screen Show (4:3)</PresentationFormat>
  <Paragraphs>160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Clarity</vt:lpstr>
      <vt:lpstr>Equation</vt:lpstr>
      <vt:lpstr>Biost 513 </vt:lpstr>
      <vt:lpstr>Homework 4 – Question 1</vt:lpstr>
      <vt:lpstr>PowerPoint Presentation</vt:lpstr>
      <vt:lpstr> HIV-NET data </vt:lpstr>
      <vt:lpstr> HIV-NET data </vt:lpstr>
      <vt:lpstr> HIV-NET data </vt:lpstr>
      <vt:lpstr> Confounding by Education level  </vt:lpstr>
      <vt:lpstr>Effect Modification </vt:lpstr>
      <vt:lpstr>Effect Modification </vt:lpstr>
      <vt:lpstr>Effect Modification </vt:lpstr>
      <vt:lpstr>Effect modification : Interpretations </vt:lpstr>
      <vt:lpstr>Effect modification – take home points</vt:lpstr>
      <vt:lpstr>Exposure: Change in knowledge                      </vt:lpstr>
      <vt:lpstr>Willingness to participate and Knowledge change from baseline to month 6</vt:lpstr>
      <vt:lpstr>Willingness to participate and Knowledge change from baseline to month 6</vt:lpstr>
      <vt:lpstr>Willingness to participate and Knowledge change from baseline to month 6</vt:lpstr>
      <vt:lpstr>Willingness to participate and Knowledge change from baseline to month 6</vt:lpstr>
      <vt:lpstr>Exposure models </vt:lpstr>
      <vt:lpstr>Exposure models – Dummy Variable </vt:lpstr>
      <vt:lpstr>Exposure models – Grouped Linear Variable </vt:lpstr>
      <vt:lpstr>Interpretations – Dummy vs GL model</vt:lpstr>
      <vt:lpstr>Choice of Exposure model </vt:lpstr>
      <vt:lpstr>PowerPoint Presentation</vt:lpstr>
      <vt:lpstr>PowerPoint Presentation</vt:lpstr>
      <vt:lpstr>Questions 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 513 </dc:title>
  <dc:creator>saranya rajagopal</dc:creator>
  <cp:lastModifiedBy>saranya rajagopal</cp:lastModifiedBy>
  <cp:revision>84</cp:revision>
  <dcterms:created xsi:type="dcterms:W3CDTF">2013-04-25T19:33:45Z</dcterms:created>
  <dcterms:modified xsi:type="dcterms:W3CDTF">2013-05-01T04:49:10Z</dcterms:modified>
</cp:coreProperties>
</file>